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56" r:id="rId3"/>
    <p:sldId id="257" r:id="rId4"/>
    <p:sldId id="258" r:id="rId5"/>
    <p:sldId id="264" r:id="rId6"/>
    <p:sldId id="262" r:id="rId7"/>
    <p:sldId id="265" r:id="rId8"/>
    <p:sldId id="259" r:id="rId9"/>
    <p:sldId id="260" r:id="rId10"/>
    <p:sldId id="261" r:id="rId11"/>
    <p:sldId id="266" r:id="rId12"/>
    <p:sldId id="267" r:id="rId13"/>
    <p:sldId id="263" r:id="rId14"/>
    <p:sldId id="268" r:id="rId1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C5AE"/>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8" d="100"/>
          <a:sy n="58" d="100"/>
        </p:scale>
        <p:origin x="1520"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B51D105D-64B8-4744-A60B-F3BD4DB3E69C}" type="datetimeFigureOut">
              <a:rPr lang="el-GR" smtClean="0"/>
              <a:t>8/4/2020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A91F95F6-4756-41BE-B06C-535BFC932997}" type="slidenum">
              <a:rPr lang="el-GR" smtClean="0"/>
              <a:t>‹#›</a:t>
            </a:fld>
            <a:endParaRPr lang="el-GR"/>
          </a:p>
        </p:txBody>
      </p:sp>
    </p:spTree>
    <p:extLst>
      <p:ext uri="{BB962C8B-B14F-4D97-AF65-F5344CB8AC3E}">
        <p14:creationId xmlns:p14="http://schemas.microsoft.com/office/powerpoint/2010/main" val="2275532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B51D105D-64B8-4744-A60B-F3BD4DB3E69C}" type="datetimeFigureOut">
              <a:rPr lang="el-GR" smtClean="0"/>
              <a:t>8/4/2020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A91F95F6-4756-41BE-B06C-535BFC932997}" type="slidenum">
              <a:rPr lang="el-GR" smtClean="0"/>
              <a:t>‹#›</a:t>
            </a:fld>
            <a:endParaRPr lang="el-GR"/>
          </a:p>
        </p:txBody>
      </p:sp>
    </p:spTree>
    <p:extLst>
      <p:ext uri="{BB962C8B-B14F-4D97-AF65-F5344CB8AC3E}">
        <p14:creationId xmlns:p14="http://schemas.microsoft.com/office/powerpoint/2010/main" val="1486377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B51D105D-64B8-4744-A60B-F3BD4DB3E69C}" type="datetimeFigureOut">
              <a:rPr lang="el-GR" smtClean="0"/>
              <a:t>8/4/2020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A91F95F6-4756-41BE-B06C-535BFC932997}" type="slidenum">
              <a:rPr lang="el-GR" smtClean="0"/>
              <a:t>‹#›</a:t>
            </a:fld>
            <a:endParaRPr lang="el-GR"/>
          </a:p>
        </p:txBody>
      </p:sp>
    </p:spTree>
    <p:extLst>
      <p:ext uri="{BB962C8B-B14F-4D97-AF65-F5344CB8AC3E}">
        <p14:creationId xmlns:p14="http://schemas.microsoft.com/office/powerpoint/2010/main" val="193687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B51D105D-64B8-4744-A60B-F3BD4DB3E69C}" type="datetimeFigureOut">
              <a:rPr lang="el-GR" smtClean="0"/>
              <a:t>8/4/2020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A91F95F6-4756-41BE-B06C-535BFC932997}" type="slidenum">
              <a:rPr lang="el-GR" smtClean="0"/>
              <a:t>‹#›</a:t>
            </a:fld>
            <a:endParaRPr lang="el-GR"/>
          </a:p>
        </p:txBody>
      </p:sp>
    </p:spTree>
    <p:extLst>
      <p:ext uri="{BB962C8B-B14F-4D97-AF65-F5344CB8AC3E}">
        <p14:creationId xmlns:p14="http://schemas.microsoft.com/office/powerpoint/2010/main" val="3286148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B51D105D-64B8-4744-A60B-F3BD4DB3E69C}" type="datetimeFigureOut">
              <a:rPr lang="el-GR" smtClean="0"/>
              <a:t>8/4/2020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A91F95F6-4756-41BE-B06C-535BFC932997}" type="slidenum">
              <a:rPr lang="el-GR" smtClean="0"/>
              <a:t>‹#›</a:t>
            </a:fld>
            <a:endParaRPr lang="el-GR"/>
          </a:p>
        </p:txBody>
      </p:sp>
    </p:spTree>
    <p:extLst>
      <p:ext uri="{BB962C8B-B14F-4D97-AF65-F5344CB8AC3E}">
        <p14:creationId xmlns:p14="http://schemas.microsoft.com/office/powerpoint/2010/main" val="404798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B51D105D-64B8-4744-A60B-F3BD4DB3E69C}" type="datetimeFigureOut">
              <a:rPr lang="el-GR" smtClean="0"/>
              <a:t>8/4/2020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A91F95F6-4756-41BE-B06C-535BFC932997}" type="slidenum">
              <a:rPr lang="el-GR" smtClean="0"/>
              <a:t>‹#›</a:t>
            </a:fld>
            <a:endParaRPr lang="el-GR"/>
          </a:p>
        </p:txBody>
      </p:sp>
    </p:spTree>
    <p:extLst>
      <p:ext uri="{BB962C8B-B14F-4D97-AF65-F5344CB8AC3E}">
        <p14:creationId xmlns:p14="http://schemas.microsoft.com/office/powerpoint/2010/main" val="1184001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B51D105D-64B8-4744-A60B-F3BD4DB3E69C}" type="datetimeFigureOut">
              <a:rPr lang="el-GR" smtClean="0"/>
              <a:t>8/4/2020</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A91F95F6-4756-41BE-B06C-535BFC932997}" type="slidenum">
              <a:rPr lang="el-GR" smtClean="0"/>
              <a:t>‹#›</a:t>
            </a:fld>
            <a:endParaRPr lang="el-GR"/>
          </a:p>
        </p:txBody>
      </p:sp>
    </p:spTree>
    <p:extLst>
      <p:ext uri="{BB962C8B-B14F-4D97-AF65-F5344CB8AC3E}">
        <p14:creationId xmlns:p14="http://schemas.microsoft.com/office/powerpoint/2010/main" val="12686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B51D105D-64B8-4744-A60B-F3BD4DB3E69C}" type="datetimeFigureOut">
              <a:rPr lang="el-GR" smtClean="0"/>
              <a:t>8/4/2020</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A91F95F6-4756-41BE-B06C-535BFC932997}" type="slidenum">
              <a:rPr lang="el-GR" smtClean="0"/>
              <a:t>‹#›</a:t>
            </a:fld>
            <a:endParaRPr lang="el-GR"/>
          </a:p>
        </p:txBody>
      </p:sp>
    </p:spTree>
    <p:extLst>
      <p:ext uri="{BB962C8B-B14F-4D97-AF65-F5344CB8AC3E}">
        <p14:creationId xmlns:p14="http://schemas.microsoft.com/office/powerpoint/2010/main" val="1335375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B51D105D-64B8-4744-A60B-F3BD4DB3E69C}" type="datetimeFigureOut">
              <a:rPr lang="el-GR" smtClean="0"/>
              <a:t>8/4/2020</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A91F95F6-4756-41BE-B06C-535BFC932997}" type="slidenum">
              <a:rPr lang="el-GR" smtClean="0"/>
              <a:t>‹#›</a:t>
            </a:fld>
            <a:endParaRPr lang="el-GR"/>
          </a:p>
        </p:txBody>
      </p:sp>
    </p:spTree>
    <p:extLst>
      <p:ext uri="{BB962C8B-B14F-4D97-AF65-F5344CB8AC3E}">
        <p14:creationId xmlns:p14="http://schemas.microsoft.com/office/powerpoint/2010/main" val="2609954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B51D105D-64B8-4744-A60B-F3BD4DB3E69C}" type="datetimeFigureOut">
              <a:rPr lang="el-GR" smtClean="0"/>
              <a:t>8/4/2020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A91F95F6-4756-41BE-B06C-535BFC932997}" type="slidenum">
              <a:rPr lang="el-GR" smtClean="0"/>
              <a:t>‹#›</a:t>
            </a:fld>
            <a:endParaRPr lang="el-GR"/>
          </a:p>
        </p:txBody>
      </p:sp>
    </p:spTree>
    <p:extLst>
      <p:ext uri="{BB962C8B-B14F-4D97-AF65-F5344CB8AC3E}">
        <p14:creationId xmlns:p14="http://schemas.microsoft.com/office/powerpoint/2010/main" val="72607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B51D105D-64B8-4744-A60B-F3BD4DB3E69C}" type="datetimeFigureOut">
              <a:rPr lang="el-GR" smtClean="0"/>
              <a:t>8/4/2020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A91F95F6-4756-41BE-B06C-535BFC932997}" type="slidenum">
              <a:rPr lang="el-GR" smtClean="0"/>
              <a:t>‹#›</a:t>
            </a:fld>
            <a:endParaRPr lang="el-GR"/>
          </a:p>
        </p:txBody>
      </p:sp>
    </p:spTree>
    <p:extLst>
      <p:ext uri="{BB962C8B-B14F-4D97-AF65-F5344CB8AC3E}">
        <p14:creationId xmlns:p14="http://schemas.microsoft.com/office/powerpoint/2010/main" val="1004920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1D105D-64B8-4744-A60B-F3BD4DB3E69C}" type="datetimeFigureOut">
              <a:rPr lang="el-GR" smtClean="0"/>
              <a:t>8/4/2020</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1F95F6-4756-41BE-B06C-535BFC932997}" type="slidenum">
              <a:rPr lang="el-GR" smtClean="0"/>
              <a:t>‹#›</a:t>
            </a:fld>
            <a:endParaRPr lang="el-GR"/>
          </a:p>
        </p:txBody>
      </p:sp>
    </p:spTree>
    <p:extLst>
      <p:ext uri="{BB962C8B-B14F-4D97-AF65-F5344CB8AC3E}">
        <p14:creationId xmlns:p14="http://schemas.microsoft.com/office/powerpoint/2010/main" val="39815299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hyperlink" Target="http://www.nasponline.or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531440"/>
            <a:ext cx="7772400" cy="6264696"/>
          </a:xfrm>
        </p:spPr>
        <p:txBody>
          <a:bodyPr>
            <a:normAutofit/>
          </a:bodyPr>
          <a:lstStyle/>
          <a:p>
            <a:r>
              <a:rPr lang="en-US" sz="4000" b="1" dirty="0" smtClean="0">
                <a:effectLst>
                  <a:outerShdw blurRad="38100" dist="38100" dir="2700000" algn="tl">
                    <a:srgbClr val="000000">
                      <a:alpha val="43137"/>
                    </a:srgbClr>
                  </a:outerShdw>
                </a:effectLst>
              </a:rPr>
              <a:t>    </a:t>
            </a:r>
            <a:r>
              <a:rPr lang="el-GR" sz="4000" b="1" dirty="0" smtClean="0">
                <a:effectLst>
                  <a:outerShdw blurRad="38100" dist="38100" dir="2700000" algn="tl">
                    <a:srgbClr val="000000">
                      <a:alpha val="43137"/>
                    </a:srgbClr>
                  </a:outerShdw>
                </a:effectLst>
              </a:rPr>
              <a:t>ΜΕΝΟΥΜΕ</a:t>
            </a:r>
            <a:r>
              <a:rPr lang="el-GR" b="1" dirty="0" smtClean="0">
                <a:effectLst>
                  <a:outerShdw blurRad="38100" dist="38100" dir="2700000" algn="tl">
                    <a:srgbClr val="000000">
                      <a:alpha val="43137"/>
                    </a:srgbClr>
                  </a:outerShdw>
                </a:effectLst>
              </a:rPr>
              <a:t> </a:t>
            </a:r>
            <a:r>
              <a:rPr lang="el-GR" b="1" dirty="0">
                <a:effectLst>
                  <a:outerShdw blurRad="38100" dist="38100" dir="2700000" algn="tl">
                    <a:srgbClr val="000000">
                      <a:alpha val="43137"/>
                    </a:srgbClr>
                  </a:outerShdw>
                </a:effectLst>
              </a:rPr>
              <a:t>ΣΠΙΤΙ</a:t>
            </a:r>
            <a:r>
              <a:rPr lang="el-GR" b="1" dirty="0" smtClean="0">
                <a:effectLst>
                  <a:outerShdw blurRad="38100" dist="38100" dir="2700000" algn="tl">
                    <a:srgbClr val="000000">
                      <a:alpha val="43137"/>
                    </a:srgbClr>
                  </a:outerShdw>
                </a:effectLst>
              </a:rPr>
              <a:t>…….</a:t>
            </a:r>
            <a:r>
              <a:rPr lang="en-US" b="1" dirty="0" smtClean="0">
                <a:effectLst>
                  <a:outerShdw blurRad="38100" dist="38100" dir="2700000" algn="tl">
                    <a:srgbClr val="000000">
                      <a:alpha val="43137"/>
                    </a:srgbClr>
                  </a:outerShdw>
                </a:effectLst>
              </a:rPr>
              <a:t/>
            </a:r>
            <a:br>
              <a:rPr lang="en-US" b="1" dirty="0" smtClean="0">
                <a:effectLst>
                  <a:outerShdw blurRad="38100" dist="38100" dir="2700000" algn="tl">
                    <a:srgbClr val="000000">
                      <a:alpha val="43137"/>
                    </a:srgbClr>
                  </a:outerShdw>
                </a:effectLst>
              </a:rPr>
            </a:br>
            <a:r>
              <a:rPr lang="el-GR" sz="2200" b="1" dirty="0" smtClean="0">
                <a:solidFill>
                  <a:srgbClr val="C00000"/>
                </a:solidFill>
                <a:effectLst>
                  <a:outerShdw blurRad="38100" dist="38100" dir="2700000" algn="tl">
                    <a:srgbClr val="000000">
                      <a:alpha val="43137"/>
                    </a:srgbClr>
                  </a:outerShdw>
                </a:effectLst>
              </a:rPr>
              <a:t>Και </a:t>
            </a:r>
            <a:r>
              <a:rPr lang="el-GR" sz="2200" b="1" dirty="0">
                <a:solidFill>
                  <a:srgbClr val="C00000"/>
                </a:solidFill>
                <a:effectLst>
                  <a:outerShdw blurRad="38100" dist="38100" dir="2700000" algn="tl">
                    <a:srgbClr val="000000">
                      <a:alpha val="43137"/>
                    </a:srgbClr>
                  </a:outerShdw>
                </a:effectLst>
              </a:rPr>
              <a:t>(τώρα) τι κάνουμε</a:t>
            </a:r>
            <a:r>
              <a:rPr lang="el-GR" sz="2200" b="1" dirty="0" smtClean="0">
                <a:solidFill>
                  <a:srgbClr val="C00000"/>
                </a:solidFill>
                <a:effectLst>
                  <a:outerShdw blurRad="38100" dist="38100" dir="2700000" algn="tl">
                    <a:srgbClr val="000000">
                      <a:alpha val="43137"/>
                    </a:srgbClr>
                  </a:outerShdw>
                </a:effectLst>
              </a:rPr>
              <a:t>;</a:t>
            </a:r>
            <a:r>
              <a:rPr lang="en-US" sz="2200" b="1" dirty="0" smtClean="0">
                <a:solidFill>
                  <a:srgbClr val="C00000"/>
                </a:solidFill>
                <a:effectLst>
                  <a:outerShdw blurRad="38100" dist="38100" dir="2700000" algn="tl">
                    <a:srgbClr val="000000">
                      <a:alpha val="43137"/>
                    </a:srgbClr>
                  </a:outerShdw>
                </a:effectLst>
              </a:rPr>
              <a:t/>
            </a:r>
            <a:br>
              <a:rPr lang="en-US" sz="2200" b="1" dirty="0" smtClean="0">
                <a:solidFill>
                  <a:srgbClr val="C00000"/>
                </a:solidFill>
                <a:effectLst>
                  <a:outerShdw blurRad="38100" dist="38100" dir="2700000" algn="tl">
                    <a:srgbClr val="000000">
                      <a:alpha val="43137"/>
                    </a:srgbClr>
                  </a:outerShdw>
                </a:effectLst>
              </a:rPr>
            </a:br>
            <a:r>
              <a:rPr lang="en-US" sz="2200" dirty="0"/>
              <a:t/>
            </a:r>
            <a:br>
              <a:rPr lang="en-US" sz="2200" dirty="0"/>
            </a:br>
            <a:r>
              <a:rPr lang="en-US" sz="2200" dirty="0" smtClean="0"/>
              <a:t/>
            </a:r>
            <a:br>
              <a:rPr lang="en-US" sz="2200" dirty="0" smtClean="0"/>
            </a:br>
            <a:r>
              <a:rPr lang="el-GR" sz="2200" dirty="0"/>
              <a:t/>
            </a:r>
            <a:br>
              <a:rPr lang="el-GR" sz="2200" dirty="0"/>
            </a:br>
            <a:r>
              <a:rPr lang="el-GR" sz="2200" dirty="0" smtClean="0"/>
              <a:t/>
            </a:r>
            <a:br>
              <a:rPr lang="el-GR" sz="2200" dirty="0" smtClean="0"/>
            </a:br>
            <a:endParaRPr lang="el-GR" sz="2200" dirty="0"/>
          </a:p>
        </p:txBody>
      </p:sp>
      <p:sp>
        <p:nvSpPr>
          <p:cNvPr id="3" name="Υπότιτλος 2"/>
          <p:cNvSpPr>
            <a:spLocks noGrp="1"/>
          </p:cNvSpPr>
          <p:nvPr>
            <p:ph type="subTitle" idx="1"/>
          </p:nvPr>
        </p:nvSpPr>
        <p:spPr>
          <a:xfrm>
            <a:off x="1371600" y="5805264"/>
            <a:ext cx="7376864" cy="720080"/>
          </a:xfrm>
        </p:spPr>
        <p:txBody>
          <a:bodyPr>
            <a:normAutofit fontScale="85000" lnSpcReduction="20000"/>
          </a:bodyPr>
          <a:lstStyle/>
          <a:p>
            <a:pPr algn="r"/>
            <a:r>
              <a:rPr lang="el-GR" sz="1600" dirty="0" smtClean="0"/>
              <a:t>ΑΘΗΝΑ ΘΕΟΔΟΣΙΟΥ</a:t>
            </a:r>
          </a:p>
          <a:p>
            <a:pPr algn="r"/>
            <a:r>
              <a:rPr lang="el-GR" sz="1600" dirty="0" smtClean="0"/>
              <a:t>ΤΜΗΜΑ ΕΝΤΑΞΗΣ</a:t>
            </a:r>
          </a:p>
          <a:p>
            <a:pPr algn="r"/>
            <a:r>
              <a:rPr lang="el-GR" sz="1600" dirty="0" smtClean="0"/>
              <a:t>1</a:t>
            </a:r>
            <a:r>
              <a:rPr lang="el-GR" sz="1600" baseline="30000" dirty="0" smtClean="0"/>
              <a:t>ο</a:t>
            </a:r>
            <a:r>
              <a:rPr lang="el-GR" sz="1600" dirty="0" smtClean="0"/>
              <a:t>  Δημοτικό Σχολείο Χολαργού</a:t>
            </a:r>
            <a:endParaRPr lang="el-GR" sz="1600" dirty="0"/>
          </a:p>
        </p:txBody>
      </p:sp>
      <p:pic>
        <p:nvPicPr>
          <p:cNvPr id="1026" name="Picture 2" descr="C:\Users\User\Desktop\20200404_09241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951820" y="1900790"/>
            <a:ext cx="2880320" cy="453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7018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720079"/>
          </a:xfrm>
        </p:spPr>
        <p:txBody>
          <a:bodyPr>
            <a:normAutofit/>
          </a:bodyPr>
          <a:lstStyle/>
          <a:p>
            <a:r>
              <a:rPr lang="el-GR" sz="2000" b="1" dirty="0" smtClean="0">
                <a:solidFill>
                  <a:srgbClr val="FF7C80"/>
                </a:solidFill>
                <a:effectLst>
                  <a:outerShdw blurRad="38100" dist="38100" dir="2700000" algn="tl">
                    <a:srgbClr val="000000">
                      <a:alpha val="43137"/>
                    </a:srgbClr>
                  </a:outerShdw>
                </a:effectLst>
              </a:rPr>
              <a:t>Διαθέστε ποιοτικό χρόνο στην οικογένεια</a:t>
            </a:r>
            <a:endParaRPr lang="el-GR" sz="2000" b="1" dirty="0">
              <a:solidFill>
                <a:srgbClr val="FF7C80"/>
              </a:solidFill>
              <a:effectLst>
                <a:outerShdw blurRad="38100" dist="38100" dir="2700000" algn="tl">
                  <a:srgbClr val="000000">
                    <a:alpha val="43137"/>
                  </a:srgbClr>
                </a:outerShdw>
              </a:effectLst>
            </a:endParaRPr>
          </a:p>
        </p:txBody>
      </p:sp>
      <p:sp>
        <p:nvSpPr>
          <p:cNvPr id="3" name="Υπότιτλος 2"/>
          <p:cNvSpPr>
            <a:spLocks noGrp="1"/>
          </p:cNvSpPr>
          <p:nvPr>
            <p:ph type="subTitle" idx="1"/>
          </p:nvPr>
        </p:nvSpPr>
        <p:spPr>
          <a:xfrm>
            <a:off x="611560" y="908720"/>
            <a:ext cx="7920880" cy="5688632"/>
          </a:xfrm>
        </p:spPr>
        <p:txBody>
          <a:bodyPr>
            <a:normAutofit/>
          </a:bodyPr>
          <a:lstStyle/>
          <a:p>
            <a:pPr algn="just"/>
            <a:r>
              <a:rPr lang="el-GR" sz="1800" dirty="0" smtClean="0">
                <a:solidFill>
                  <a:srgbClr val="0070C0"/>
                </a:solidFill>
              </a:rPr>
              <a:t>Η παρουσία των γονιών στη ζωή και τις δραστηριότητες των παιδιών  αυτή την περίοδο είναι περισσότερο αναγκαία.</a:t>
            </a:r>
          </a:p>
          <a:p>
            <a:pPr algn="just"/>
            <a:r>
              <a:rPr lang="el-GR" sz="1800" dirty="0">
                <a:solidFill>
                  <a:srgbClr val="0070C0"/>
                </a:solidFill>
              </a:rPr>
              <a:t>Δ</a:t>
            </a:r>
            <a:r>
              <a:rPr lang="el-GR" sz="1800" dirty="0" smtClean="0">
                <a:solidFill>
                  <a:srgbClr val="0070C0"/>
                </a:solidFill>
              </a:rPr>
              <a:t>ιασκεδάστε με τα παιδιά σας με δραστηριότητες που τους χαρίζουν το αίσθημα της κανονικότητας. </a:t>
            </a:r>
          </a:p>
          <a:p>
            <a:pPr algn="just"/>
            <a:r>
              <a:rPr lang="el-GR" sz="1800" dirty="0" smtClean="0">
                <a:solidFill>
                  <a:srgbClr val="0070C0"/>
                </a:solidFill>
              </a:rPr>
              <a:t>Προσπαθήστε να κάνετε πολλά πράγματα μαζί όπως να ακούσετε μουσική, να παίζετε παιχνίδια, να διαβάσετε ένα βιβλίο, να μαγειρέψετε, να πείτε αστεία. Στις μικρότερες ηλικίες τα παιδιά  μπορεί να έχουν ανάγκη για περισσότερη σωματική επαφή (αγκαλιά, πιάσιμο του χεριού, κλπ) που μπορούν να εισπράξουν  και μέσα από αυτές τις κοινές δραστηριότητες .</a:t>
            </a:r>
          </a:p>
          <a:p>
            <a:pPr algn="just"/>
            <a:r>
              <a:rPr lang="el-GR" sz="1800" dirty="0" smtClean="0">
                <a:solidFill>
                  <a:srgbClr val="0070C0"/>
                </a:solidFill>
              </a:rPr>
              <a:t>Εσείς ξέρετε τα παιδιά σας καλύτερα από τον καθένα, και η αγάπη και η ουσιαστική επαφή μαζί τους παίζουν τον πιο σημαντικό ρόλο στο αίσθημα ηρεμίας τους.</a:t>
            </a:r>
            <a:endParaRPr lang="en-US" sz="1800" dirty="0" smtClean="0">
              <a:solidFill>
                <a:srgbClr val="0070C0"/>
              </a:solidFill>
            </a:endParaRPr>
          </a:p>
          <a:p>
            <a:pPr algn="just"/>
            <a:endParaRPr lang="en-US" sz="1800" dirty="0">
              <a:solidFill>
                <a:srgbClr val="0070C0"/>
              </a:solidFill>
            </a:endParaRPr>
          </a:p>
          <a:p>
            <a:pPr algn="just"/>
            <a:endParaRPr lang="el-GR" sz="1800" dirty="0">
              <a:solidFill>
                <a:srgbClr val="0070C0"/>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9641" y="4293096"/>
            <a:ext cx="3497362"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3069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908720"/>
            <a:ext cx="8229600" cy="1224136"/>
          </a:xfrm>
        </p:spPr>
        <p:txBody>
          <a:bodyPr>
            <a:normAutofit/>
          </a:bodyPr>
          <a:lstStyle/>
          <a:p>
            <a:r>
              <a:rPr lang="el-GR" sz="2000" b="1" dirty="0" smtClean="0">
                <a:solidFill>
                  <a:srgbClr val="FF7C80"/>
                </a:solidFill>
                <a:effectLst>
                  <a:outerShdw blurRad="38100" dist="38100" dir="2700000" algn="tl">
                    <a:srgbClr val="000000">
                      <a:alpha val="43137"/>
                    </a:srgbClr>
                  </a:outerShdw>
                </a:effectLst>
              </a:rPr>
              <a:t>Ελαττώστε τη χρήση της τηλεόρασης!!</a:t>
            </a:r>
            <a:endParaRPr lang="el-GR" sz="2000" b="1" dirty="0">
              <a:solidFill>
                <a:srgbClr val="FF7C80"/>
              </a:solidFill>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a:xfrm>
            <a:off x="457200" y="2492896"/>
            <a:ext cx="8229600" cy="3633267"/>
          </a:xfrm>
        </p:spPr>
        <p:txBody>
          <a:bodyPr/>
          <a:lstStyle/>
          <a:p>
            <a:pPr marL="0" indent="0" algn="just">
              <a:buNone/>
            </a:pPr>
            <a:r>
              <a:rPr lang="el-GR" sz="1800" dirty="0" smtClean="0">
                <a:solidFill>
                  <a:srgbClr val="0070C0"/>
                </a:solidFill>
              </a:rPr>
              <a:t>Είναι σημαντικό να είστε ενημερωμένοι, αλλά η διαρκής παρακολούθηση των ειδήσεων που αναφέρονται στην πανδημία θα ενισχύσει το άγχος σας. Τα μικρά παιδιά αδυνατούν να διακρίνουν την πραγματικότητα της οικογένειάς τους από αυτά που ακούγονται στην τηλεόραση. Τα μεγαλύτερα παιδιά ίσως να θέλουν να βλέπουν τις ειδήσεις, αλλά πρέπει να είστε μαζί τους, παρακολουθώντας συγκεκριμένες εκπομπές για να μπορείτε να συζητάτε αυτά που ακούγονται, ώστε να μπαίνουν τα πράγματα στις πραγματικές τους διαστάσεις.</a:t>
            </a:r>
            <a:endParaRPr lang="el-GR" dirty="0">
              <a:solidFill>
                <a:srgbClr val="0070C0"/>
              </a:solidFill>
            </a:endParaRPr>
          </a:p>
        </p:txBody>
      </p:sp>
    </p:spTree>
    <p:extLst>
      <p:ext uri="{BB962C8B-B14F-4D97-AF65-F5344CB8AC3E}">
        <p14:creationId xmlns:p14="http://schemas.microsoft.com/office/powerpoint/2010/main" val="2109748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764705"/>
            <a:ext cx="7772400" cy="792087"/>
          </a:xfrm>
        </p:spPr>
        <p:txBody>
          <a:bodyPr>
            <a:normAutofit/>
          </a:bodyPr>
          <a:lstStyle/>
          <a:p>
            <a:r>
              <a:rPr lang="el-GR" sz="1800" b="1" dirty="0" smtClean="0">
                <a:solidFill>
                  <a:srgbClr val="FF7C80"/>
                </a:solidFill>
                <a:effectLst>
                  <a:outerShdw blurRad="38100" dist="38100" dir="2700000" algn="tl">
                    <a:srgbClr val="000000">
                      <a:alpha val="43137"/>
                    </a:srgbClr>
                  </a:outerShdw>
                </a:effectLst>
              </a:rPr>
              <a:t>Κάντε κάτι θετικό με τα παιδιά</a:t>
            </a:r>
            <a:endParaRPr lang="el-GR" sz="1800" b="1" dirty="0">
              <a:solidFill>
                <a:srgbClr val="FF7C80"/>
              </a:solidFill>
              <a:effectLst>
                <a:outerShdw blurRad="38100" dist="38100" dir="2700000" algn="tl">
                  <a:srgbClr val="000000">
                    <a:alpha val="43137"/>
                  </a:srgbClr>
                </a:outerShdw>
              </a:effectLst>
            </a:endParaRPr>
          </a:p>
        </p:txBody>
      </p:sp>
      <p:sp>
        <p:nvSpPr>
          <p:cNvPr id="3" name="Υπότιτλος 2"/>
          <p:cNvSpPr>
            <a:spLocks noGrp="1"/>
          </p:cNvSpPr>
          <p:nvPr>
            <p:ph type="subTitle" idx="1"/>
          </p:nvPr>
        </p:nvSpPr>
        <p:spPr>
          <a:xfrm>
            <a:off x="755576" y="1556792"/>
            <a:ext cx="7016824" cy="5040560"/>
          </a:xfrm>
        </p:spPr>
        <p:txBody>
          <a:bodyPr>
            <a:normAutofit/>
          </a:bodyPr>
          <a:lstStyle/>
          <a:p>
            <a:pPr algn="just"/>
            <a:r>
              <a:rPr lang="el-GR" sz="1800" dirty="0" smtClean="0">
                <a:solidFill>
                  <a:srgbClr val="0070C0"/>
                </a:solidFill>
              </a:rPr>
              <a:t>Μια θετική συνεισφορά βοηθά τους ανθρώπους να διατηρούν τον έλεγχο και τους ενδυναμώνει, ενώ τους κάνει να αισθάνονται όμορφα. Για παράδειγμα, ενθαρρύνετε τα παιδιά να τηλεφωνούν καθημερινά  σε ηλικιωμένους ανθρώπους του περιβάλλοντος, γνωστούς και συγγενείς, καθώς και να γράψουν επιστολές σε γείτονες οι οποίοι μπορεί να χρειάζονται βοήθεια.</a:t>
            </a:r>
            <a:endParaRPr lang="el-GR" sz="1800" dirty="0">
              <a:solidFill>
                <a:srgbClr val="0070C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3717032"/>
            <a:ext cx="4658767"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7793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88641"/>
            <a:ext cx="7772400" cy="720079"/>
          </a:xfrm>
        </p:spPr>
        <p:txBody>
          <a:bodyPr>
            <a:normAutofit/>
          </a:bodyPr>
          <a:lstStyle/>
          <a:p>
            <a:r>
              <a:rPr lang="el-GR" sz="1800" b="1" dirty="0" smtClean="0">
                <a:solidFill>
                  <a:srgbClr val="FF7C80"/>
                </a:solidFill>
                <a:effectLst>
                  <a:outerShdw blurRad="38100" dist="38100" dir="2700000" algn="tl">
                    <a:srgbClr val="000000">
                      <a:alpha val="43137"/>
                    </a:srgbClr>
                  </a:outerShdw>
                </a:effectLst>
              </a:rPr>
              <a:t>Προσπαθήστε να είστε αισιόδοξοι</a:t>
            </a:r>
            <a:endParaRPr lang="el-GR" sz="1800" b="1" dirty="0">
              <a:solidFill>
                <a:srgbClr val="FF7C80"/>
              </a:solidFill>
              <a:effectLst>
                <a:outerShdw blurRad="38100" dist="38100" dir="2700000" algn="tl">
                  <a:srgbClr val="000000">
                    <a:alpha val="43137"/>
                  </a:srgbClr>
                </a:outerShdw>
              </a:effectLst>
            </a:endParaRPr>
          </a:p>
        </p:txBody>
      </p:sp>
      <p:sp>
        <p:nvSpPr>
          <p:cNvPr id="3" name="Υπότιτλος 2"/>
          <p:cNvSpPr>
            <a:spLocks noGrp="1"/>
          </p:cNvSpPr>
          <p:nvPr>
            <p:ph type="subTitle" idx="1"/>
          </p:nvPr>
        </p:nvSpPr>
        <p:spPr>
          <a:xfrm>
            <a:off x="827584" y="836712"/>
            <a:ext cx="7560840" cy="5616624"/>
          </a:xfrm>
        </p:spPr>
        <p:txBody>
          <a:bodyPr>
            <a:normAutofit/>
          </a:bodyPr>
          <a:lstStyle/>
          <a:p>
            <a:pPr algn="just"/>
            <a:r>
              <a:rPr lang="el-GR" sz="1800" dirty="0" smtClean="0">
                <a:solidFill>
                  <a:srgbClr val="0070C0"/>
                </a:solidFill>
              </a:rPr>
              <a:t>Ακόμη και αν τα πράγματα δείχνουν να μην εξελίσσονται  πάντα τόσο ευχάριστα, οι περισσότεροι άνθρωποι θα βρουν τρόπους να προσαρμοστούν και να ξεπεράσουν τις δυσκολίες τους. Μελέτες για την ψυχική ανθεκτικότητα δείχνουν ότι οι άνθρωποι που τα καταφέρνουν καλύτερα είναι αυτοί που:</a:t>
            </a:r>
          </a:p>
          <a:p>
            <a:pPr algn="just"/>
            <a:r>
              <a:rPr lang="el-GR" sz="1800" dirty="0" smtClean="0">
                <a:solidFill>
                  <a:srgbClr val="0070C0"/>
                </a:solidFill>
              </a:rPr>
              <a:t>-δεν διστάζουν να εκφράσουν ακόμη και έντονα συναισθήματα</a:t>
            </a:r>
          </a:p>
          <a:p>
            <a:pPr algn="just"/>
            <a:r>
              <a:rPr lang="el-GR" sz="1800" dirty="0">
                <a:solidFill>
                  <a:srgbClr val="0070C0"/>
                </a:solidFill>
              </a:rPr>
              <a:t>-χρησιμοποιούν τις δεξιότητές τους για την επίλυση των προβλημάτων </a:t>
            </a:r>
            <a:r>
              <a:rPr lang="el-GR" sz="1800" dirty="0" smtClean="0">
                <a:solidFill>
                  <a:srgbClr val="0070C0"/>
                </a:solidFill>
              </a:rPr>
              <a:t>τους</a:t>
            </a:r>
          </a:p>
          <a:p>
            <a:pPr algn="just"/>
            <a:r>
              <a:rPr lang="el-GR" sz="1800" dirty="0" smtClean="0">
                <a:solidFill>
                  <a:srgbClr val="0070C0"/>
                </a:solidFill>
              </a:rPr>
              <a:t>-περιβάλλονται από οικογένεια και αγαπημένους φίλους</a:t>
            </a:r>
          </a:p>
          <a:p>
            <a:pPr algn="just"/>
            <a:r>
              <a:rPr lang="el-GR" sz="1800" dirty="0" smtClean="0">
                <a:solidFill>
                  <a:srgbClr val="0070C0"/>
                </a:solidFill>
              </a:rPr>
              <a:t>-βλέπουν με αισιοδοξία το μέλλον</a:t>
            </a:r>
          </a:p>
          <a:p>
            <a:pPr algn="just"/>
            <a:r>
              <a:rPr lang="el-GR" sz="1800" dirty="0" smtClean="0">
                <a:solidFill>
                  <a:srgbClr val="0070C0"/>
                </a:solidFill>
              </a:rPr>
              <a:t>-δε χάνουν το χιούμορ τους</a:t>
            </a:r>
          </a:p>
          <a:p>
            <a:pPr algn="just"/>
            <a:endParaRPr lang="el-GR" sz="1800" dirty="0">
              <a:solidFill>
                <a:srgbClr val="0070C0"/>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1" y="3861048"/>
            <a:ext cx="4680521" cy="2341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1143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a:bodyPr>
          <a:lstStyle/>
          <a:p>
            <a:endParaRPr lang="el-GR" sz="1000" dirty="0"/>
          </a:p>
        </p:txBody>
      </p:sp>
      <p:pic>
        <p:nvPicPr>
          <p:cNvPr id="3075" name="Picture 3"/>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6000"/>
                    </a14:imgEffect>
                    <a14:imgEffect>
                      <a14:saturation sat="400000"/>
                    </a14:imgEffect>
                    <a14:imgEffect>
                      <a14:brightnessContrast bright="68000" contrast="-32000"/>
                    </a14:imgEffect>
                  </a14:imgLayer>
                </a14:imgProps>
              </a:ext>
              <a:ext uri="{28A0092B-C50C-407E-A947-70E740481C1C}">
                <a14:useLocalDpi xmlns:a14="http://schemas.microsoft.com/office/drawing/2010/main" val="0"/>
              </a:ext>
            </a:extLst>
          </a:blip>
          <a:srcRect/>
          <a:stretch>
            <a:fillRect/>
          </a:stretch>
        </p:blipFill>
        <p:spPr bwMode="auto">
          <a:xfrm>
            <a:off x="376028" y="229888"/>
            <a:ext cx="8352927" cy="61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Υπότιτλος 2"/>
          <p:cNvSpPr>
            <a:spLocks noGrp="1"/>
          </p:cNvSpPr>
          <p:nvPr>
            <p:ph type="subTitle" idx="1"/>
          </p:nvPr>
        </p:nvSpPr>
        <p:spPr>
          <a:xfrm>
            <a:off x="755576" y="2420888"/>
            <a:ext cx="7704856" cy="1296144"/>
          </a:xfrm>
        </p:spPr>
        <p:txBody>
          <a:bodyPr>
            <a:normAutofit/>
          </a:bodyPr>
          <a:lstStyle/>
          <a:p>
            <a:pPr algn="just"/>
            <a:r>
              <a:rPr lang="el-GR" sz="1600" dirty="0" smtClean="0"/>
              <a:t>Οι συμβουλές προς τους γονείς βασίζονται στην </a:t>
            </a:r>
            <a:r>
              <a:rPr lang="el-GR" sz="1600" dirty="0"/>
              <a:t>έκδοση της Ε.Ψ.Υ.Π.Ε. «Επιπτώσεις της κρίσης στην ψυχική κατάσταση των παιδιών και </a:t>
            </a:r>
            <a:r>
              <a:rPr lang="el-GR" sz="1600" dirty="0" smtClean="0"/>
              <a:t>εφήβων» καθώς και  σε κείμενο για την αντιμετώπιση των κρίσεων της </a:t>
            </a:r>
            <a:r>
              <a:rPr lang="en-US" sz="1600" dirty="0" smtClean="0"/>
              <a:t>National</a:t>
            </a:r>
            <a:r>
              <a:rPr lang="el-GR" sz="1600" dirty="0" smtClean="0"/>
              <a:t> </a:t>
            </a:r>
            <a:r>
              <a:rPr lang="en-US" sz="1600" dirty="0" smtClean="0"/>
              <a:t>Association</a:t>
            </a:r>
            <a:r>
              <a:rPr lang="el-GR" sz="1600" dirty="0" smtClean="0"/>
              <a:t> </a:t>
            </a:r>
            <a:r>
              <a:rPr lang="en-US" sz="1600" dirty="0" smtClean="0"/>
              <a:t>of School Psychologists</a:t>
            </a:r>
            <a:r>
              <a:rPr lang="el-GR" sz="1600" dirty="0" smtClean="0"/>
              <a:t> (</a:t>
            </a:r>
            <a:r>
              <a:rPr lang="en-US" sz="1600" dirty="0" smtClean="0">
                <a:hlinkClick r:id="rId4"/>
              </a:rPr>
              <a:t>www.nasponline.org</a:t>
            </a:r>
            <a:r>
              <a:rPr lang="el-GR" sz="1600" dirty="0" smtClean="0"/>
              <a:t>)</a:t>
            </a:r>
            <a:r>
              <a:rPr lang="en-US" sz="1600" dirty="0" smtClean="0"/>
              <a:t>, </a:t>
            </a:r>
            <a:r>
              <a:rPr lang="el-GR" sz="1600" dirty="0" smtClean="0"/>
              <a:t>Οκτώβριος 2008</a:t>
            </a:r>
            <a:r>
              <a:rPr lang="el-GR" sz="1600" dirty="0"/>
              <a:t>.</a:t>
            </a:r>
            <a:endParaRPr lang="el-GR" sz="1400" dirty="0"/>
          </a:p>
        </p:txBody>
      </p:sp>
    </p:spTree>
    <p:extLst>
      <p:ext uri="{BB962C8B-B14F-4D97-AF65-F5344CB8AC3E}">
        <p14:creationId xmlns:p14="http://schemas.microsoft.com/office/powerpoint/2010/main" val="584646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692697"/>
            <a:ext cx="7772400" cy="2376264"/>
          </a:xfrm>
        </p:spPr>
        <p:txBody>
          <a:bodyPr>
            <a:normAutofit fontScale="90000"/>
          </a:bodyPr>
          <a:lstStyle/>
          <a:p>
            <a:pPr algn="just"/>
            <a:r>
              <a:rPr lang="el-GR" sz="1800" dirty="0" smtClean="0">
                <a:solidFill>
                  <a:srgbClr val="0070C0"/>
                </a:solidFill>
              </a:rPr>
              <a:t>Η νέα πραγματικότητα που επέβαλε η εξάπλωση του ιού </a:t>
            </a:r>
            <a:r>
              <a:rPr lang="en-US" sz="1800" dirty="0" smtClean="0">
                <a:solidFill>
                  <a:srgbClr val="0070C0"/>
                </a:solidFill>
              </a:rPr>
              <a:t>Covid-19</a:t>
            </a:r>
            <a:r>
              <a:rPr lang="el-GR" sz="1800" dirty="0" smtClean="0">
                <a:solidFill>
                  <a:srgbClr val="0070C0"/>
                </a:solidFill>
              </a:rPr>
              <a:t> στη χώρα μας αλλά και στον κόσμο ενδέχεται να προκαλεί αγωνία και ανασφάλεια σε μας τους ίδιους και   τα παιδιά μας και να επηρεάζει την ψυχική και συναισθηματική μας κατάσταση. </a:t>
            </a:r>
            <a:br>
              <a:rPr lang="el-GR" sz="1800" dirty="0" smtClean="0">
                <a:solidFill>
                  <a:srgbClr val="0070C0"/>
                </a:solidFill>
              </a:rPr>
            </a:br>
            <a:r>
              <a:rPr lang="el-GR" sz="1800" dirty="0" smtClean="0">
                <a:solidFill>
                  <a:srgbClr val="0070C0"/>
                </a:solidFill>
              </a:rPr>
              <a:t>Τα έντονα συναισθήματα που μπορεί να  βιώνουν πολλοί ενήλικες σε σχέση με την πανδημία και τις επιπτώσεις της μπορεί εύκολα να μεταδοθούν και στα παιδιά. Έτσι, τα παιδιά είναι πιθανό να αισθάνονται εξίσου ανασφάλεια και να φοβούνται μήπως αυτά, οι οικογένειές τους ή οι φίλοι τους βρεθούν  σε δύσκολη  ή απειλητική για τη ζωή τους κατάσταση .</a:t>
            </a:r>
            <a:endParaRPr lang="el-GR" sz="1800" dirty="0">
              <a:solidFill>
                <a:srgbClr val="0070C0"/>
              </a:solidFill>
            </a:endParaRPr>
          </a:p>
        </p:txBody>
      </p:sp>
      <p:sp>
        <p:nvSpPr>
          <p:cNvPr id="3" name="Υπότιτλος 2"/>
          <p:cNvSpPr>
            <a:spLocks noGrp="1"/>
          </p:cNvSpPr>
          <p:nvPr>
            <p:ph type="subTitle" idx="1"/>
          </p:nvPr>
        </p:nvSpPr>
        <p:spPr/>
        <p:txBody>
          <a:bodyPr/>
          <a:lstStyle/>
          <a:p>
            <a:endParaRPr lang="el-GR"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3573016"/>
            <a:ext cx="6552727"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1360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548681"/>
            <a:ext cx="7772400" cy="1080119"/>
          </a:xfrm>
        </p:spPr>
        <p:txBody>
          <a:bodyPr>
            <a:normAutofit/>
          </a:bodyPr>
          <a:lstStyle/>
          <a:p>
            <a:r>
              <a:rPr lang="el-GR" sz="2000" b="1" dirty="0" smtClean="0">
                <a:solidFill>
                  <a:srgbClr val="FF7C80"/>
                </a:solidFill>
                <a:effectLst>
                  <a:outerShdw blurRad="38100" dist="38100" dir="2700000" algn="tl">
                    <a:srgbClr val="000000">
                      <a:alpha val="43137"/>
                    </a:srgbClr>
                  </a:outerShdw>
                </a:effectLst>
              </a:rPr>
              <a:t>Πώς μπορούν να βοηθήσουν οι γονείς</a:t>
            </a:r>
            <a:endParaRPr lang="el-GR" sz="2000" b="1" dirty="0">
              <a:solidFill>
                <a:srgbClr val="FF7C80"/>
              </a:solidFill>
              <a:effectLst>
                <a:outerShdw blurRad="38100" dist="38100" dir="2700000" algn="tl">
                  <a:srgbClr val="000000">
                    <a:alpha val="43137"/>
                  </a:srgbClr>
                </a:outerShdw>
              </a:effectLst>
            </a:endParaRPr>
          </a:p>
        </p:txBody>
      </p:sp>
      <p:sp>
        <p:nvSpPr>
          <p:cNvPr id="3" name="Υπότιτλος 2"/>
          <p:cNvSpPr>
            <a:spLocks noGrp="1"/>
          </p:cNvSpPr>
          <p:nvPr>
            <p:ph type="subTitle" idx="1"/>
          </p:nvPr>
        </p:nvSpPr>
        <p:spPr>
          <a:xfrm>
            <a:off x="683568" y="1484784"/>
            <a:ext cx="7632848" cy="4392488"/>
          </a:xfrm>
        </p:spPr>
        <p:txBody>
          <a:bodyPr>
            <a:normAutofit/>
          </a:bodyPr>
          <a:lstStyle/>
          <a:p>
            <a:pPr algn="just"/>
            <a:r>
              <a:rPr lang="el-GR" sz="1800" dirty="0" smtClean="0">
                <a:solidFill>
                  <a:srgbClr val="0070C0"/>
                </a:solidFill>
              </a:rPr>
              <a:t>Οι ενήλικες, άσχετα με το αν οι ίδιοι αισθάνονται ευάλωτοι  χρειάζεται να βοηθούν τα παιδιά τους, ώστε αυτά να νιώθουν ότι όλα είναι υπό έλεγχο.</a:t>
            </a:r>
          </a:p>
          <a:p>
            <a:pPr algn="just"/>
            <a:r>
              <a:rPr lang="el-GR" sz="1800" dirty="0" smtClean="0">
                <a:solidFill>
                  <a:srgbClr val="0070C0"/>
                </a:solidFill>
              </a:rPr>
              <a:t>Οι γονείς πρέπει να βοηθούν τα παιδιά :</a:t>
            </a:r>
          </a:p>
          <a:p>
            <a:pPr algn="just"/>
            <a:r>
              <a:rPr lang="el-GR" sz="1800" dirty="0" smtClean="0">
                <a:solidFill>
                  <a:srgbClr val="0070C0"/>
                </a:solidFill>
              </a:rPr>
              <a:t>-να κατανοούν τι πραγματικά συμβαίνει και πώς τα γεγονότα επηρεάζουν τη ζωή τους τη δεδομένη χρονική στιγμή</a:t>
            </a:r>
          </a:p>
          <a:p>
            <a:pPr algn="just"/>
            <a:r>
              <a:rPr lang="el-GR" sz="1800" dirty="0" smtClean="0">
                <a:solidFill>
                  <a:srgbClr val="0070C0"/>
                </a:solidFill>
              </a:rPr>
              <a:t>-να αναγνωρίζουν τις σκέψεις και τα συναισθήματά τους</a:t>
            </a:r>
          </a:p>
          <a:p>
            <a:pPr algn="just"/>
            <a:r>
              <a:rPr lang="el-GR" sz="1800" dirty="0" smtClean="0">
                <a:solidFill>
                  <a:srgbClr val="0070C0"/>
                </a:solidFill>
              </a:rPr>
              <a:t>-να διαχειριστούν τις συναισθηματικές τους αντιδράσεις</a:t>
            </a:r>
          </a:p>
          <a:p>
            <a:pPr algn="just"/>
            <a:endParaRPr lang="el-GR" sz="1800" dirty="0">
              <a:solidFill>
                <a:srgbClr val="0070C0"/>
              </a:solidFill>
            </a:endParaRPr>
          </a:p>
          <a:p>
            <a:pPr algn="just"/>
            <a:endParaRPr lang="el-GR" sz="1800" dirty="0" smtClean="0">
              <a:solidFill>
                <a:srgbClr val="0070C0"/>
              </a:solidFill>
            </a:endParaRPr>
          </a:p>
          <a:p>
            <a:pPr algn="just"/>
            <a:endParaRPr lang="el-GR" dirty="0">
              <a:solidFill>
                <a:srgbClr val="0070C0"/>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4077072"/>
            <a:ext cx="6192688"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2533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836713"/>
            <a:ext cx="7772400" cy="1080119"/>
          </a:xfrm>
        </p:spPr>
        <p:txBody>
          <a:bodyPr>
            <a:normAutofit/>
          </a:bodyPr>
          <a:lstStyle/>
          <a:p>
            <a:r>
              <a:rPr lang="el-GR" sz="2000" b="1" dirty="0" smtClean="0">
                <a:solidFill>
                  <a:srgbClr val="FF7C80"/>
                </a:solidFill>
                <a:effectLst>
                  <a:outerShdw blurRad="38100" dist="38100" dir="2700000" algn="tl">
                    <a:srgbClr val="000000">
                      <a:alpha val="43137"/>
                    </a:srgbClr>
                  </a:outerShdw>
                </a:effectLst>
              </a:rPr>
              <a:t>Να είστε καθησυχαστικοί</a:t>
            </a:r>
            <a:endParaRPr lang="el-GR" sz="2000" b="1" dirty="0">
              <a:solidFill>
                <a:srgbClr val="FF7C80"/>
              </a:solidFill>
              <a:effectLst>
                <a:outerShdw blurRad="38100" dist="38100" dir="2700000" algn="tl">
                  <a:srgbClr val="000000">
                    <a:alpha val="43137"/>
                  </a:srgbClr>
                </a:outerShdw>
              </a:effectLst>
            </a:endParaRPr>
          </a:p>
        </p:txBody>
      </p:sp>
      <p:sp>
        <p:nvSpPr>
          <p:cNvPr id="3" name="Υπότιτλος 2"/>
          <p:cNvSpPr>
            <a:spLocks noGrp="1"/>
          </p:cNvSpPr>
          <p:nvPr>
            <p:ph type="subTitle" idx="1"/>
          </p:nvPr>
        </p:nvSpPr>
        <p:spPr>
          <a:xfrm>
            <a:off x="1259632" y="2132856"/>
            <a:ext cx="6400800" cy="3433936"/>
          </a:xfrm>
        </p:spPr>
        <p:txBody>
          <a:bodyPr>
            <a:normAutofit/>
          </a:bodyPr>
          <a:lstStyle/>
          <a:p>
            <a:pPr algn="just"/>
            <a:r>
              <a:rPr lang="el-GR" sz="1800" dirty="0" smtClean="0">
                <a:solidFill>
                  <a:srgbClr val="0070C0"/>
                </a:solidFill>
              </a:rPr>
              <a:t>Τα παιδιά σας αντιλαμβάνονται τα συναισθήματά σας. Οι πρόκληση της πανδημίας μπορεί να φαίνεται απειλητική, ωστόσο το πιθανότερο είναι ότι εσείς και τα παιδιά σας θα τα καταφέρετε. Επιτρέψτε στα παιδιά σας να συζητούν για τα συναισθήματα και τις ανησυχίες τους και ενθαρρύνετε οποιαδήποτε ερώτηση. Δώστε τους να καταλάβουν πως και άλλοι άνθρωποι αισθάνονται το ίδιο και ότι οι αντιδράσεις τους είναι φυσιολογικές και αναμενόμενες.</a:t>
            </a:r>
            <a:endParaRPr lang="el-GR" sz="1800" dirty="0">
              <a:solidFill>
                <a:srgbClr val="0070C0"/>
              </a:solidFill>
            </a:endParaRPr>
          </a:p>
        </p:txBody>
      </p:sp>
    </p:spTree>
    <p:extLst>
      <p:ext uri="{BB962C8B-B14F-4D97-AF65-F5344CB8AC3E}">
        <p14:creationId xmlns:p14="http://schemas.microsoft.com/office/powerpoint/2010/main" val="1750859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764704"/>
            <a:ext cx="8229600" cy="1152128"/>
          </a:xfrm>
        </p:spPr>
        <p:txBody>
          <a:bodyPr>
            <a:normAutofit/>
          </a:bodyPr>
          <a:lstStyle/>
          <a:p>
            <a:r>
              <a:rPr lang="el-GR" sz="2000" b="1" dirty="0" smtClean="0">
                <a:solidFill>
                  <a:srgbClr val="FF7C80"/>
                </a:solidFill>
                <a:effectLst>
                  <a:outerShdw blurRad="38100" dist="38100" dir="2700000" algn="tl">
                    <a:srgbClr val="000000">
                      <a:alpha val="43137"/>
                    </a:srgbClr>
                  </a:outerShdw>
                </a:effectLst>
              </a:rPr>
              <a:t>Πότε να τους μιλήσουμε</a:t>
            </a:r>
            <a:endParaRPr lang="el-GR" sz="2000" b="1" dirty="0">
              <a:solidFill>
                <a:srgbClr val="FF7C80"/>
              </a:solidFill>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a:xfrm>
            <a:off x="457200" y="1700808"/>
            <a:ext cx="8229600" cy="4425355"/>
          </a:xfrm>
        </p:spPr>
        <p:txBody>
          <a:bodyPr>
            <a:normAutofit/>
          </a:bodyPr>
          <a:lstStyle/>
          <a:p>
            <a:endParaRPr lang="el-GR" sz="1800" dirty="0" smtClean="0">
              <a:solidFill>
                <a:srgbClr val="0070C0"/>
              </a:solidFill>
            </a:endParaRPr>
          </a:p>
          <a:p>
            <a:pPr algn="just"/>
            <a:r>
              <a:rPr lang="el-GR" sz="1800" dirty="0" smtClean="0">
                <a:solidFill>
                  <a:srgbClr val="0070C0"/>
                </a:solidFill>
              </a:rPr>
              <a:t>Είναι πολύ σημαντικό να συζητάμε με τα παιδιά μας. Όταν </a:t>
            </a:r>
            <a:r>
              <a:rPr lang="el-GR" sz="1800" dirty="0">
                <a:solidFill>
                  <a:srgbClr val="0070C0"/>
                </a:solidFill>
              </a:rPr>
              <a:t>μοιραζόμαστε τα συναισθήματά μας με τους άλλους, αισθανόμαστε πιο ασφαλείς και πιο </a:t>
            </a:r>
            <a:r>
              <a:rPr lang="el-GR" sz="1800" dirty="0" smtClean="0">
                <a:solidFill>
                  <a:srgbClr val="0070C0"/>
                </a:solidFill>
              </a:rPr>
              <a:t>συγκροτημένοι</a:t>
            </a:r>
            <a:endParaRPr lang="el-GR" sz="1800" dirty="0">
              <a:solidFill>
                <a:srgbClr val="0070C0"/>
              </a:solidFill>
            </a:endParaRPr>
          </a:p>
          <a:p>
            <a:pPr algn="just"/>
            <a:r>
              <a:rPr lang="el-GR" sz="1800" dirty="0" smtClean="0">
                <a:solidFill>
                  <a:srgbClr val="0070C0"/>
                </a:solidFill>
              </a:rPr>
              <a:t>Αφήστε να σας καθοδηγήσουν τα παιδιά για το πόσες πληροφορίες χρειάζονται.</a:t>
            </a:r>
          </a:p>
          <a:p>
            <a:pPr algn="just"/>
            <a:r>
              <a:rPr lang="el-GR" sz="1800" dirty="0" smtClean="0">
                <a:solidFill>
                  <a:srgbClr val="0070C0"/>
                </a:solidFill>
              </a:rPr>
              <a:t>Τα μικρά παιδιά αδυνατούν ενδεχομένως να εκφραστούν.  Δώστε τους όσες πληροφορίες μπορούν να διαχειριστούν σε σχέση με την ηλικία τους. Παρατηρήστε τις αλλαγές στη συμπεριφορά τους</a:t>
            </a:r>
          </a:p>
          <a:p>
            <a:pPr algn="just"/>
            <a:r>
              <a:rPr lang="el-GR" sz="1800" dirty="0" smtClean="0">
                <a:solidFill>
                  <a:srgbClr val="0070C0"/>
                </a:solidFill>
              </a:rPr>
              <a:t>Τα παιδιά σχολικής ηλικίας και οι έφηβοι μπορούν να συζητήσουν για τις ανησυχίες τους.  Ίσως όμως να περιμένουν να αρχίσετε εσείς τη συζήτηση.</a:t>
            </a:r>
          </a:p>
          <a:p>
            <a:pPr algn="just"/>
            <a:r>
              <a:rPr lang="el-GR" sz="1800" dirty="0" smtClean="0">
                <a:solidFill>
                  <a:srgbClr val="0070C0"/>
                </a:solidFill>
              </a:rPr>
              <a:t>Ρωτήστε τους τι σκέφτονται για την κατάσταση..  Ρωτήστε τους για τις σκέψεις , τα συναισθήματα και τους φόβους τους.  Αν δεν θέλουν ή δεν νιώθουν την ανάγκη να μιλήσουν την ίδια στιγμή, μπορεί να θελήσουν αργότερα.</a:t>
            </a:r>
          </a:p>
        </p:txBody>
      </p:sp>
    </p:spTree>
    <p:extLst>
      <p:ext uri="{BB962C8B-B14F-4D97-AF65-F5344CB8AC3E}">
        <p14:creationId xmlns:p14="http://schemas.microsoft.com/office/powerpoint/2010/main" val="548822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000" b="1" dirty="0" smtClean="0">
                <a:solidFill>
                  <a:srgbClr val="FF7C80"/>
                </a:solidFill>
                <a:effectLst>
                  <a:outerShdw blurRad="38100" dist="38100" dir="2700000" algn="tl">
                    <a:srgbClr val="000000">
                      <a:alpha val="43137"/>
                    </a:srgbClr>
                  </a:outerShdw>
                </a:effectLst>
              </a:rPr>
              <a:t>Ενισχύστε την ανθεκτικότητα των παιδιών</a:t>
            </a:r>
            <a:endParaRPr lang="el-GR" sz="2000" b="1" dirty="0">
              <a:solidFill>
                <a:srgbClr val="FF7C80"/>
              </a:solidFill>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p:txBody>
          <a:bodyPr>
            <a:normAutofit/>
          </a:bodyPr>
          <a:lstStyle/>
          <a:p>
            <a:pPr marL="0" indent="0" algn="just">
              <a:buNone/>
            </a:pPr>
            <a:r>
              <a:rPr lang="el-GR" sz="1800" dirty="0" smtClean="0">
                <a:solidFill>
                  <a:srgbClr val="0070C0"/>
                </a:solidFill>
              </a:rPr>
              <a:t>Εστιάστε στις ικανότητες των παιδιών τόσο σε σχέση με την καθημερινότητα όσο και στο να αντιμετωπίζουν δύσκολες στιγμές. Βοηθήστε τα να βρουν ποιες δυνάμεις τους ενεργοποίησαν στο παρελθόν που τα βοήθησαν να αντιμετωπίσουν τα άγχη και τις δυσκολίες τους. Αναφέρετε και δικές σας εμπειρίες. Θυμίστε τους επίσης ότι η  οικογένεια, η χώρα ή ο κόσμος έχουν αντιμετωπίσει και στο παρελθόν με επιτυχία και άλλες παρόμοιες προκλήσεις</a:t>
            </a:r>
            <a:r>
              <a:rPr lang="el-GR" sz="1800" dirty="0" smtClean="0"/>
              <a:t>.</a:t>
            </a:r>
          </a:p>
          <a:p>
            <a:pPr marL="0" indent="0" algn="just">
              <a:buNone/>
            </a:pPr>
            <a:endParaRPr lang="el-GR" sz="1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3501008"/>
            <a:ext cx="3888432"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1490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332657"/>
            <a:ext cx="7772400" cy="1224135"/>
          </a:xfrm>
        </p:spPr>
        <p:txBody>
          <a:bodyPr>
            <a:normAutofit/>
          </a:bodyPr>
          <a:lstStyle/>
          <a:p>
            <a:r>
              <a:rPr lang="el-GR" sz="2000" b="1" dirty="0" smtClean="0">
                <a:solidFill>
                  <a:srgbClr val="FF7C80"/>
                </a:solidFill>
                <a:effectLst>
                  <a:outerShdw blurRad="38100" dist="38100" dir="2700000" algn="tl">
                    <a:srgbClr val="000000">
                      <a:alpha val="43137"/>
                    </a:srgbClr>
                  </a:outerShdw>
                </a:effectLst>
              </a:rPr>
              <a:t>Προετοιμάστε το παιδί σας για πιθανές αλλαγές</a:t>
            </a:r>
            <a:br>
              <a:rPr lang="el-GR" sz="2000" b="1" dirty="0" smtClean="0">
                <a:solidFill>
                  <a:srgbClr val="FF7C80"/>
                </a:solidFill>
                <a:effectLst>
                  <a:outerShdw blurRad="38100" dist="38100" dir="2700000" algn="tl">
                    <a:srgbClr val="000000">
                      <a:alpha val="43137"/>
                    </a:srgbClr>
                  </a:outerShdw>
                </a:effectLst>
              </a:rPr>
            </a:br>
            <a:endParaRPr lang="el-GR" sz="2000" b="1" dirty="0">
              <a:solidFill>
                <a:srgbClr val="FF7C80"/>
              </a:solidFill>
              <a:effectLst>
                <a:outerShdw blurRad="38100" dist="38100" dir="2700000" algn="tl">
                  <a:srgbClr val="000000">
                    <a:alpha val="43137"/>
                  </a:srgbClr>
                </a:outerShdw>
              </a:effectLst>
            </a:endParaRPr>
          </a:p>
        </p:txBody>
      </p:sp>
      <p:sp>
        <p:nvSpPr>
          <p:cNvPr id="3" name="Υπότιτλος 2"/>
          <p:cNvSpPr>
            <a:spLocks noGrp="1"/>
          </p:cNvSpPr>
          <p:nvPr>
            <p:ph type="subTitle" idx="1"/>
          </p:nvPr>
        </p:nvSpPr>
        <p:spPr>
          <a:xfrm>
            <a:off x="827584" y="1268760"/>
            <a:ext cx="6944816" cy="5256584"/>
          </a:xfrm>
        </p:spPr>
        <p:txBody>
          <a:bodyPr>
            <a:normAutofit/>
          </a:bodyPr>
          <a:lstStyle/>
          <a:p>
            <a:pPr algn="just"/>
            <a:r>
              <a:rPr lang="el-GR" sz="1800" dirty="0" smtClean="0">
                <a:solidFill>
                  <a:srgbClr val="0070C0"/>
                </a:solidFill>
              </a:rPr>
              <a:t>Μην κρύψετε από το  παιδί σας το ενδεχόμενο να συμβούν αλλαγές στη ζωή της οικογένειας, της κοινότητας ή του κόσμου εξαιτίας της πανδημίας. Το άγνωστο μπορεί να τρομάζει περισσότερο από την αλήθεια. Παραδεχθείτε το γεγονός ότι νιώθετε άβολα για τις αλλαγές αυτές, αλλά καθησυχάστε τα παιδιά ότι οι ειδικοί, οι επιστήμονες αλλά και η παγκόσμια κοινότητα φροντίζουν για την εξάλειψη της πανδημίας. Υπενθυμίστε τους ότι παραμένετε δίπλα τους, είναι ασφαλείς,  και ότι θα μπορούν να τα βγάλουν πέρα στις δύσκολες στιγμές, ιδίως με την αγάπη και την υποστήριξη της οικογένειας και των φίλων.</a:t>
            </a:r>
          </a:p>
          <a:p>
            <a:pPr algn="just"/>
            <a:endParaRPr lang="el-GR" sz="1800" dirty="0">
              <a:solidFill>
                <a:srgbClr val="0070C0"/>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4149080"/>
            <a:ext cx="5160987"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7250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692697"/>
            <a:ext cx="7772400" cy="1152127"/>
          </a:xfrm>
        </p:spPr>
        <p:txBody>
          <a:bodyPr>
            <a:normAutofit/>
          </a:bodyPr>
          <a:lstStyle/>
          <a:p>
            <a:r>
              <a:rPr lang="el-GR" sz="1800" b="1" dirty="0" smtClean="0">
                <a:solidFill>
                  <a:srgbClr val="FF7C80"/>
                </a:solidFill>
                <a:effectLst>
                  <a:outerShdw blurRad="38100" dist="38100" dir="2700000" algn="tl">
                    <a:srgbClr val="000000">
                      <a:alpha val="43137"/>
                    </a:srgbClr>
                  </a:outerShdw>
                </a:effectLst>
              </a:rPr>
              <a:t>Μην αμελείτε τον εαυτό σας</a:t>
            </a:r>
            <a:endParaRPr lang="el-GR" sz="1800" b="1" dirty="0">
              <a:solidFill>
                <a:srgbClr val="FF7C80"/>
              </a:solidFill>
              <a:effectLst>
                <a:outerShdw blurRad="38100" dist="38100" dir="2700000" algn="tl">
                  <a:srgbClr val="000000">
                    <a:alpha val="43137"/>
                  </a:srgbClr>
                </a:outerShdw>
              </a:effectLst>
            </a:endParaRPr>
          </a:p>
        </p:txBody>
      </p:sp>
      <p:sp>
        <p:nvSpPr>
          <p:cNvPr id="3" name="Υπότιτλος 2"/>
          <p:cNvSpPr>
            <a:spLocks noGrp="1"/>
          </p:cNvSpPr>
          <p:nvPr>
            <p:ph type="subTitle" idx="1"/>
          </p:nvPr>
        </p:nvSpPr>
        <p:spPr>
          <a:xfrm>
            <a:off x="1371600" y="2060848"/>
            <a:ext cx="6400800" cy="4104456"/>
          </a:xfrm>
        </p:spPr>
        <p:txBody>
          <a:bodyPr>
            <a:normAutofit/>
          </a:bodyPr>
          <a:lstStyle/>
          <a:p>
            <a:pPr algn="just"/>
            <a:r>
              <a:rPr lang="el-GR" sz="1800" dirty="0" smtClean="0">
                <a:solidFill>
                  <a:srgbClr val="0070C0"/>
                </a:solidFill>
              </a:rPr>
              <a:t>Εάν εσείς είστε καλά, θα μπορείτε να βοηθήσετε και τα παιδιά σας αποτελεσματικά. Εάν είστε ανήσυχοι ή αναστατωμένοι, τα παιδιά σας θα αισθάνονται το ίδιο. </a:t>
            </a:r>
          </a:p>
          <a:p>
            <a:pPr algn="just"/>
            <a:r>
              <a:rPr lang="el-GR" sz="1800" dirty="0" smtClean="0">
                <a:solidFill>
                  <a:srgbClr val="0070C0"/>
                </a:solidFill>
              </a:rPr>
              <a:t>Είναι πολύ σημαντικό να αποφεύγετε τις  δυσάρεστες σκέψεις.</a:t>
            </a:r>
          </a:p>
          <a:p>
            <a:pPr algn="just"/>
            <a:r>
              <a:rPr lang="el-GR" sz="1800" dirty="0" smtClean="0">
                <a:solidFill>
                  <a:srgbClr val="0070C0"/>
                </a:solidFill>
              </a:rPr>
              <a:t>Φροντίζετε την σωματική σας υγεία και βρείτε χρόνο για τα πράγματα που απολαμβάνετε, ειδικά τώρα που βρίσκεστε αρκετές ώρες στο σπίτι.  Δείτε το σαν μια ευκαιρία να κάνετε αυτά για τα οποία παραπονιόσασταν ότι ποτέ δεν προλαβαίνατε .</a:t>
            </a:r>
          </a:p>
          <a:p>
            <a:pPr algn="just"/>
            <a:endParaRPr lang="el-GR" sz="2300" dirty="0">
              <a:solidFill>
                <a:srgbClr val="0070C0"/>
              </a:solidFill>
            </a:endParaRPr>
          </a:p>
        </p:txBody>
      </p:sp>
    </p:spTree>
    <p:extLst>
      <p:ext uri="{BB962C8B-B14F-4D97-AF65-F5344CB8AC3E}">
        <p14:creationId xmlns:p14="http://schemas.microsoft.com/office/powerpoint/2010/main" val="3923993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620689"/>
            <a:ext cx="7772400" cy="936103"/>
          </a:xfrm>
        </p:spPr>
        <p:txBody>
          <a:bodyPr>
            <a:normAutofit/>
          </a:bodyPr>
          <a:lstStyle/>
          <a:p>
            <a:r>
              <a:rPr lang="el-GR" sz="1800" b="1" dirty="0" smtClean="0">
                <a:solidFill>
                  <a:srgbClr val="FF7C80"/>
                </a:solidFill>
                <a:effectLst>
                  <a:outerShdw blurRad="38100" dist="38100" dir="2700000" algn="tl">
                    <a:srgbClr val="000000">
                      <a:alpha val="43137"/>
                    </a:srgbClr>
                  </a:outerShdw>
                </a:effectLst>
              </a:rPr>
              <a:t>  </a:t>
            </a:r>
            <a:r>
              <a:rPr lang="el-GR" sz="2000" b="1" dirty="0" smtClean="0">
                <a:solidFill>
                  <a:srgbClr val="FF7C80"/>
                </a:solidFill>
                <a:effectLst>
                  <a:outerShdw blurRad="38100" dist="38100" dir="2700000" algn="tl">
                    <a:srgbClr val="000000">
                      <a:alpha val="43137"/>
                    </a:srgbClr>
                  </a:outerShdw>
                </a:effectLst>
              </a:rPr>
              <a:t>Διατηρήστε τις καθημερινές συνήθειες του παιδιού και τις δικές σας</a:t>
            </a:r>
            <a:br>
              <a:rPr lang="el-GR" sz="2000" b="1" dirty="0" smtClean="0">
                <a:solidFill>
                  <a:srgbClr val="FF7C80"/>
                </a:solidFill>
                <a:effectLst>
                  <a:outerShdw blurRad="38100" dist="38100" dir="2700000" algn="tl">
                    <a:srgbClr val="000000">
                      <a:alpha val="43137"/>
                    </a:srgbClr>
                  </a:outerShdw>
                </a:effectLst>
              </a:rPr>
            </a:br>
            <a:r>
              <a:rPr lang="el-GR" sz="2000" b="1" dirty="0" smtClean="0">
                <a:solidFill>
                  <a:srgbClr val="FF7C80"/>
                </a:solidFill>
                <a:effectLst>
                  <a:outerShdw blurRad="38100" dist="38100" dir="2700000" algn="tl">
                    <a:srgbClr val="000000">
                      <a:alpha val="43137"/>
                    </a:srgbClr>
                  </a:outerShdw>
                </a:effectLst>
              </a:rPr>
              <a:t>μέσα στο σπίτι με σταθερό τρόπο</a:t>
            </a:r>
            <a:endParaRPr lang="el-GR" sz="2000" b="1" dirty="0">
              <a:solidFill>
                <a:srgbClr val="FF7C80"/>
              </a:solidFill>
              <a:effectLst>
                <a:outerShdw blurRad="38100" dist="38100" dir="2700000" algn="tl">
                  <a:srgbClr val="000000">
                    <a:alpha val="43137"/>
                  </a:srgbClr>
                </a:outerShdw>
              </a:effectLst>
            </a:endParaRPr>
          </a:p>
        </p:txBody>
      </p:sp>
      <p:sp>
        <p:nvSpPr>
          <p:cNvPr id="3" name="Υπότιτλος 2"/>
          <p:cNvSpPr>
            <a:spLocks noGrp="1"/>
          </p:cNvSpPr>
          <p:nvPr>
            <p:ph type="subTitle" idx="1"/>
          </p:nvPr>
        </p:nvSpPr>
        <p:spPr>
          <a:xfrm>
            <a:off x="1115616" y="1484784"/>
            <a:ext cx="6616824" cy="4968552"/>
          </a:xfrm>
        </p:spPr>
        <p:txBody>
          <a:bodyPr>
            <a:noAutofit/>
          </a:bodyPr>
          <a:lstStyle/>
          <a:p>
            <a:pPr algn="l"/>
            <a:r>
              <a:rPr lang="el-GR" sz="1600" dirty="0" smtClean="0">
                <a:solidFill>
                  <a:srgbClr val="0070C0"/>
                </a:solidFill>
              </a:rPr>
              <a:t>Οργανώστε  και τηρήστε ένα πρόγραμμα καθημερινής ρουτίνας  ορίζοντας συγκεκριμένους χρόνους για καθεμιά από αυτές.  Για παράδειγμα:</a:t>
            </a:r>
          </a:p>
          <a:p>
            <a:endParaRPr lang="el-GR" sz="1600" dirty="0" smtClean="0">
              <a:solidFill>
                <a:srgbClr val="0070C0"/>
              </a:solidFill>
            </a:endParaRPr>
          </a:p>
          <a:p>
            <a:pPr algn="l"/>
            <a:r>
              <a:rPr lang="el-GR" sz="1600" dirty="0">
                <a:solidFill>
                  <a:srgbClr val="0070C0"/>
                </a:solidFill>
              </a:rPr>
              <a:t>-</a:t>
            </a:r>
            <a:r>
              <a:rPr lang="el-GR" sz="1600" dirty="0" smtClean="0">
                <a:solidFill>
                  <a:srgbClr val="0070C0"/>
                </a:solidFill>
              </a:rPr>
              <a:t>πρωινό διάβασμα για τα παιδιά (ενθαρρύνετε τα παιδιά να διαβάζουν για το σχολείο , δίχως να τα πιέζετε εάν δυσκολευτούν να ανταπεξέλθουν )</a:t>
            </a:r>
          </a:p>
          <a:p>
            <a:pPr algn="l"/>
            <a:r>
              <a:rPr lang="el-GR" sz="1600" dirty="0" smtClean="0">
                <a:solidFill>
                  <a:srgbClr val="0070C0"/>
                </a:solidFill>
              </a:rPr>
              <a:t>-εργασία από το σπίτι για τους γονείς,  </a:t>
            </a:r>
          </a:p>
          <a:p>
            <a:pPr algn="l"/>
            <a:r>
              <a:rPr lang="el-GR" sz="1600" dirty="0" smtClean="0">
                <a:solidFill>
                  <a:srgbClr val="0070C0"/>
                </a:solidFill>
              </a:rPr>
              <a:t>-προετοιμασία φαγητού, </a:t>
            </a:r>
          </a:p>
          <a:p>
            <a:pPr algn="l"/>
            <a:r>
              <a:rPr lang="el-GR" sz="1600" dirty="0" smtClean="0">
                <a:solidFill>
                  <a:srgbClr val="0070C0"/>
                </a:solidFill>
              </a:rPr>
              <a:t>-τακτοποίηση και καθαριότητα σπιτιού, </a:t>
            </a:r>
          </a:p>
          <a:p>
            <a:pPr algn="l"/>
            <a:r>
              <a:rPr lang="el-GR" sz="1600" dirty="0" smtClean="0">
                <a:solidFill>
                  <a:srgbClr val="0070C0"/>
                </a:solidFill>
              </a:rPr>
              <a:t>-ενασχόληση με μια ευχάριστη δραστηριότητα (ενασχόληση με τα φυτά στο μπαλκόνι, τακτοποίηση φωτογραφιών σε άλμπουμ, δημιουργία μιας ταινίας μικρού μήκους με πρωταγωνιστές εσάς, τήρηση ημερολογίου , πλέξιμο, κατασκευές…….) </a:t>
            </a:r>
          </a:p>
          <a:p>
            <a:pPr algn="l"/>
            <a:r>
              <a:rPr lang="el-GR" sz="1600" dirty="0" smtClean="0">
                <a:solidFill>
                  <a:srgbClr val="0070C0"/>
                </a:solidFill>
              </a:rPr>
              <a:t>-τηλεφωνική επικοινωνία με φίλους και συγγενείς </a:t>
            </a:r>
          </a:p>
          <a:p>
            <a:pPr algn="l"/>
            <a:r>
              <a:rPr lang="el-GR" sz="1600" dirty="0" smtClean="0">
                <a:solidFill>
                  <a:srgbClr val="0070C0"/>
                </a:solidFill>
              </a:rPr>
              <a:t>-μια αγαπημένη σειρά στην τηλεόραση, </a:t>
            </a:r>
          </a:p>
          <a:p>
            <a:pPr algn="l"/>
            <a:r>
              <a:rPr lang="el-GR" sz="1600" dirty="0" smtClean="0">
                <a:solidFill>
                  <a:srgbClr val="0070C0"/>
                </a:solidFill>
              </a:rPr>
              <a:t>-ώρα γυμναστικής για όλους, </a:t>
            </a:r>
          </a:p>
          <a:p>
            <a:pPr algn="l"/>
            <a:r>
              <a:rPr lang="el-GR" sz="1600" dirty="0" smtClean="0">
                <a:solidFill>
                  <a:srgbClr val="0070C0"/>
                </a:solidFill>
              </a:rPr>
              <a:t>-συγκεκριμένη ώρα φαγητού με τη συμμετοχή της οικογένειας</a:t>
            </a:r>
          </a:p>
          <a:p>
            <a:pPr algn="l"/>
            <a:r>
              <a:rPr lang="el-GR" sz="1600" dirty="0" smtClean="0">
                <a:solidFill>
                  <a:srgbClr val="0070C0"/>
                </a:solidFill>
              </a:rPr>
              <a:t>-συγκεκριμένος χρόνος ύπνου και ξεκούρασης</a:t>
            </a:r>
            <a:endParaRPr lang="el-GR" sz="1600" dirty="0">
              <a:solidFill>
                <a:srgbClr val="0070C0"/>
              </a:solidFill>
            </a:endParaRPr>
          </a:p>
        </p:txBody>
      </p:sp>
    </p:spTree>
    <p:extLst>
      <p:ext uri="{BB962C8B-B14F-4D97-AF65-F5344CB8AC3E}">
        <p14:creationId xmlns:p14="http://schemas.microsoft.com/office/powerpoint/2010/main" val="1523965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3511</TotalTime>
  <Words>1155</Words>
  <Application>Microsoft Office PowerPoint</Application>
  <PresentationFormat>On-screen Show (4:3)</PresentationFormat>
  <Paragraphs>59</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Θέμα του Office</vt:lpstr>
      <vt:lpstr>    ΜΕΝΟΥΜΕ ΣΠΙΤΙ……. Και (τώρα) τι κάνουμε;     </vt:lpstr>
      <vt:lpstr>Η νέα πραγματικότητα που επέβαλε η εξάπλωση του ιού Covid-19 στη χώρα μας αλλά και στον κόσμο ενδέχεται να προκαλεί αγωνία και ανασφάλεια σε μας τους ίδιους και   τα παιδιά μας και να επηρεάζει την ψυχική και συναισθηματική μας κατάσταση.  Τα έντονα συναισθήματα που μπορεί να  βιώνουν πολλοί ενήλικες σε σχέση με την πανδημία και τις επιπτώσεις της μπορεί εύκολα να μεταδοθούν και στα παιδιά. Έτσι, τα παιδιά είναι πιθανό να αισθάνονται εξίσου ανασφάλεια και να φοβούνται μήπως αυτά, οι οικογένειές τους ή οι φίλοι τους βρεθούν  σε δύσκολη  ή απειλητική για τη ζωή τους κατάσταση .</vt:lpstr>
      <vt:lpstr>Πώς μπορούν να βοηθήσουν οι γονείς</vt:lpstr>
      <vt:lpstr>Να είστε καθησυχαστικοί</vt:lpstr>
      <vt:lpstr>Πότε να τους μιλήσουμε</vt:lpstr>
      <vt:lpstr>Ενισχύστε την ανθεκτικότητα των παιδιών</vt:lpstr>
      <vt:lpstr>Προετοιμάστε το παιδί σας για πιθανές αλλαγές </vt:lpstr>
      <vt:lpstr>Μην αμελείτε τον εαυτό σας</vt:lpstr>
      <vt:lpstr>  Διατηρήστε τις καθημερινές συνήθειες του παιδιού και τις δικές σας μέσα στο σπίτι με σταθερό τρόπο</vt:lpstr>
      <vt:lpstr>Διαθέστε ποιοτικό χρόνο στην οικογένεια</vt:lpstr>
      <vt:lpstr>Ελαττώστε τη χρήση της τηλεόρασης!!</vt:lpstr>
      <vt:lpstr>Κάντε κάτι θετικό με τα παιδιά</vt:lpstr>
      <vt:lpstr>Προσπαθήστε να είστε αισιόδοξοι</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Οι εξελίξεισ στη χώρα μας αλλά και στον κόσμο ενδέχεται να προκαλόύν ανησυχία στα παιδιά μας και να επηρεάζουν την ψυχική τους κατάσταση. Το αίσθημα της σύγχυσης και της ανασφάλειας που βιώνουν πολλοί ενήλικες σε σχέση με την πανδημία και τις επιπτώσεις τηςμπορεί να μεταδοθεί και στα παιδιά. Έτσι, τα παιδιά είναι πιθανό να αισθάνονται εξίσου ανασφλαεια και να φοβούνται μήπως αυτά και οι οικογένειές τους βρεθούν σε δύσκολη κατάσταση.</dc:title>
  <dc:creator>User</dc:creator>
  <cp:lastModifiedBy>user2</cp:lastModifiedBy>
  <cp:revision>126</cp:revision>
  <dcterms:created xsi:type="dcterms:W3CDTF">2020-03-30T09:10:36Z</dcterms:created>
  <dcterms:modified xsi:type="dcterms:W3CDTF">2020-04-08T06:02:14Z</dcterms:modified>
</cp:coreProperties>
</file>